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7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1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1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1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2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62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72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83" algn="l" defTabSz="914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60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157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48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24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424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90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1" indent="0">
              <a:buNone/>
              <a:defRPr sz="1800" b="1"/>
            </a:lvl3pPr>
            <a:lvl4pPr marL="1371331" indent="0">
              <a:buNone/>
              <a:defRPr sz="1600" b="1"/>
            </a:lvl4pPr>
            <a:lvl5pPr marL="1828441" indent="0">
              <a:buNone/>
              <a:defRPr sz="1600" b="1"/>
            </a:lvl5pPr>
            <a:lvl6pPr marL="2285552" indent="0">
              <a:buNone/>
              <a:defRPr sz="1600" b="1"/>
            </a:lvl6pPr>
            <a:lvl7pPr marL="2742662" indent="0">
              <a:buNone/>
              <a:defRPr sz="1600" b="1"/>
            </a:lvl7pPr>
            <a:lvl8pPr marL="3199772" indent="0">
              <a:buNone/>
              <a:defRPr sz="1600" b="1"/>
            </a:lvl8pPr>
            <a:lvl9pPr marL="36568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21" indent="0">
              <a:buNone/>
              <a:defRPr sz="1800" b="1"/>
            </a:lvl3pPr>
            <a:lvl4pPr marL="1371331" indent="0">
              <a:buNone/>
              <a:defRPr sz="1600" b="1"/>
            </a:lvl4pPr>
            <a:lvl5pPr marL="1828441" indent="0">
              <a:buNone/>
              <a:defRPr sz="1600" b="1"/>
            </a:lvl5pPr>
            <a:lvl6pPr marL="2285552" indent="0">
              <a:buNone/>
              <a:defRPr sz="1600" b="1"/>
            </a:lvl6pPr>
            <a:lvl7pPr marL="2742662" indent="0">
              <a:buNone/>
              <a:defRPr sz="1600" b="1"/>
            </a:lvl7pPr>
            <a:lvl8pPr marL="3199772" indent="0">
              <a:buNone/>
              <a:defRPr sz="1600" b="1"/>
            </a:lvl8pPr>
            <a:lvl9pPr marL="36568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692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29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1" indent="0">
              <a:buNone/>
              <a:defRPr sz="1000"/>
            </a:lvl3pPr>
            <a:lvl4pPr marL="1371331" indent="0">
              <a:buNone/>
              <a:defRPr sz="900"/>
            </a:lvl4pPr>
            <a:lvl5pPr marL="1828441" indent="0">
              <a:buNone/>
              <a:defRPr sz="900"/>
            </a:lvl5pPr>
            <a:lvl6pPr marL="2285552" indent="0">
              <a:buNone/>
              <a:defRPr sz="900"/>
            </a:lvl6pPr>
            <a:lvl7pPr marL="2742662" indent="0">
              <a:buNone/>
              <a:defRPr sz="900"/>
            </a:lvl7pPr>
            <a:lvl8pPr marL="3199772" indent="0">
              <a:buNone/>
              <a:defRPr sz="900"/>
            </a:lvl8pPr>
            <a:lvl9pPr marL="36568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17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21" indent="0">
              <a:buNone/>
              <a:defRPr sz="2400"/>
            </a:lvl3pPr>
            <a:lvl4pPr marL="1371331" indent="0">
              <a:buNone/>
              <a:defRPr sz="2000"/>
            </a:lvl4pPr>
            <a:lvl5pPr marL="1828441" indent="0">
              <a:buNone/>
              <a:defRPr sz="2000"/>
            </a:lvl5pPr>
            <a:lvl6pPr marL="2285552" indent="0">
              <a:buNone/>
              <a:defRPr sz="2000"/>
            </a:lvl6pPr>
            <a:lvl7pPr marL="2742662" indent="0">
              <a:buNone/>
              <a:defRPr sz="2000"/>
            </a:lvl7pPr>
            <a:lvl8pPr marL="3199772" indent="0">
              <a:buNone/>
              <a:defRPr sz="2000"/>
            </a:lvl8pPr>
            <a:lvl9pPr marL="3656883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21" indent="0">
              <a:buNone/>
              <a:defRPr sz="1000"/>
            </a:lvl3pPr>
            <a:lvl4pPr marL="1371331" indent="0">
              <a:buNone/>
              <a:defRPr sz="900"/>
            </a:lvl4pPr>
            <a:lvl5pPr marL="1828441" indent="0">
              <a:buNone/>
              <a:defRPr sz="900"/>
            </a:lvl5pPr>
            <a:lvl6pPr marL="2285552" indent="0">
              <a:buNone/>
              <a:defRPr sz="900"/>
            </a:lvl6pPr>
            <a:lvl7pPr marL="2742662" indent="0">
              <a:buNone/>
              <a:defRPr sz="900"/>
            </a:lvl7pPr>
            <a:lvl8pPr marL="3199772" indent="0">
              <a:buNone/>
              <a:defRPr sz="900"/>
            </a:lvl8pPr>
            <a:lvl9pPr marL="36568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72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0EBD5"/>
            </a:gs>
            <a:gs pos="87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D7DE-D752-43D5-84F1-3BE74A9D462C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2690-688E-43A0-97F0-A8965CD6B0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3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3" indent="-342833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4" indent="-285694" algn="l" defTabSz="9142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6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6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7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7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7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8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8" indent="-228555" algn="l" defTabSz="9142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3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paula\Desktop\17101776_1883068825304562_167848020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626312" y="951525"/>
            <a:ext cx="7325793" cy="55311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8" y="279628"/>
            <a:ext cx="3992552" cy="784435"/>
          </a:xfrm>
        </p:spPr>
        <p:txBody>
          <a:bodyPr>
            <a:noAutofit/>
          </a:bodyPr>
          <a:lstStyle/>
          <a:p>
            <a:r>
              <a:rPr lang="en-GB" sz="6600" dirty="0" smtClean="0">
                <a:latin typeface="Castellar" panose="020A0402060406010301" pitchFamily="18" charset="0"/>
              </a:rPr>
              <a:t>Step Up</a:t>
            </a:r>
            <a:endParaRPr lang="en-IE" sz="6600" dirty="0">
              <a:latin typeface="Castellar" panose="020A040206040601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512" y="995095"/>
            <a:ext cx="5666487" cy="451099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r>
              <a:rPr lang="en-GB" sz="2800" dirty="0">
                <a:latin typeface="Rage Italic" panose="03070502040507070304" pitchFamily="66" charset="0"/>
              </a:rPr>
              <a:t>Moving forward one step at a time</a:t>
            </a:r>
            <a:endParaRPr lang="en-IE" sz="2800" dirty="0">
              <a:latin typeface="Rage Italic" panose="03070502040507070304" pitchFamily="66" charset="0"/>
            </a:endParaRPr>
          </a:p>
        </p:txBody>
      </p:sp>
      <p:pic>
        <p:nvPicPr>
          <p:cNvPr id="1026" name="Picture 2" descr="C:\Users\paula\Desktop\thumbn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29"/>
            <a:ext cx="1451759" cy="13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5626" y="133388"/>
            <a:ext cx="1785676" cy="574209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r>
              <a:rPr lang="en-GB" sz="3600" b="1" dirty="0"/>
              <a:t>Group 8</a:t>
            </a:r>
            <a:endParaRPr lang="en-IE" sz="3600" b="1" dirty="0"/>
          </a:p>
        </p:txBody>
      </p:sp>
      <p:pic>
        <p:nvPicPr>
          <p:cNvPr id="1027" name="Picture 3" descr="C:\Users\paula\Desktop\imageedit_3_57922428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78" y="5949280"/>
            <a:ext cx="3395315" cy="10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2063" y="6163134"/>
            <a:ext cx="2084084" cy="574209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3B8 Universal Innovative Design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0037" y="6172534"/>
            <a:ext cx="3115236" cy="574209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School of Mechanical and Manufacturing Engineering</a:t>
            </a:r>
            <a:endParaRPr lang="en-I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00509" y="705510"/>
            <a:ext cx="2108864" cy="2197987"/>
          </a:xfrm>
          <a:prstGeom prst="rect">
            <a:avLst/>
          </a:prstGeom>
          <a:noFill/>
        </p:spPr>
        <p:txBody>
          <a:bodyPr wrap="square" lIns="20016" tIns="10008" rIns="20016" bIns="1000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Paula </a:t>
            </a:r>
            <a:r>
              <a:rPr lang="en-GB" sz="1600" b="1" dirty="0" smtClean="0"/>
              <a:t>Murphy</a:t>
            </a:r>
          </a:p>
          <a:p>
            <a:pPr>
              <a:lnSpc>
                <a:spcPct val="150000"/>
              </a:lnSpc>
            </a:pPr>
            <a:r>
              <a:rPr lang="en-GB" sz="1600" b="1" dirty="0" smtClean="0"/>
              <a:t>Tadhg </a:t>
            </a:r>
            <a:r>
              <a:rPr lang="en-GB" sz="1600" b="1" dirty="0"/>
              <a:t>Brennan </a:t>
            </a:r>
            <a:endParaRPr lang="en-GB" sz="1600" b="1" dirty="0" smtClean="0"/>
          </a:p>
          <a:p>
            <a:pPr>
              <a:lnSpc>
                <a:spcPct val="150000"/>
              </a:lnSpc>
            </a:pPr>
            <a:r>
              <a:rPr lang="en-GB" sz="1600" b="1" dirty="0" smtClean="0"/>
              <a:t>Craig </a:t>
            </a:r>
            <a:r>
              <a:rPr lang="en-GB" sz="1600" b="1" dirty="0"/>
              <a:t>Kennedy </a:t>
            </a:r>
            <a:endParaRPr lang="en-GB" sz="1600" b="1" dirty="0" smtClean="0"/>
          </a:p>
          <a:p>
            <a:pPr>
              <a:lnSpc>
                <a:spcPct val="150000"/>
              </a:lnSpc>
            </a:pPr>
            <a:r>
              <a:rPr lang="en-GB" sz="1600" b="1" dirty="0" smtClean="0"/>
              <a:t>Varun </a:t>
            </a:r>
            <a:r>
              <a:rPr lang="en-GB" sz="1600" b="1" dirty="0" err="1" smtClean="0"/>
              <a:t>Soni</a:t>
            </a:r>
            <a:r>
              <a:rPr lang="en-GB" sz="1600" b="1" dirty="0"/>
              <a:t>	</a:t>
            </a:r>
            <a:endParaRPr lang="en-GB" sz="1600" b="1" dirty="0" smtClean="0"/>
          </a:p>
          <a:p>
            <a:pPr>
              <a:lnSpc>
                <a:spcPct val="150000"/>
              </a:lnSpc>
            </a:pPr>
            <a:r>
              <a:rPr lang="en-GB" sz="1600" b="1" dirty="0" smtClean="0"/>
              <a:t>Jonathan </a:t>
            </a:r>
            <a:r>
              <a:rPr lang="en-GB" sz="1600" b="1" dirty="0"/>
              <a:t>Douglas - Smith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10925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04664"/>
            <a:ext cx="5477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latin typeface="Cooper Black" panose="0208090404030B020404" pitchFamily="18" charset="0"/>
              </a:rPr>
              <a:t>Needfinding</a:t>
            </a:r>
            <a:r>
              <a:rPr lang="en-GB" sz="3600" dirty="0" smtClean="0">
                <a:latin typeface="Cooper Black" panose="0208090404030B020404" pitchFamily="18" charset="0"/>
              </a:rPr>
              <a:t> Activities</a:t>
            </a:r>
            <a:endParaRPr lang="en-IE" sz="3600" dirty="0">
              <a:latin typeface="Cooper Black" panose="0208090404030B0204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84784"/>
            <a:ext cx="3610744" cy="42484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833" indent="-342833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4" indent="-285694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6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6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1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28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38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smtClean="0"/>
              <a:t>Stakeholders: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900" smtClean="0"/>
              <a:t>Brainstormed as a group to come up with potential stakeholders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900" smtClean="0"/>
              <a:t>Approached the potential stakeholders and explained the project to them to see if they would be willing to take part.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900" smtClean="0"/>
              <a:t>Prepared survey questions and interviewed stakeholders.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1900" smtClean="0"/>
              <a:t>Observed our elderly stakeholders engage in day to day activities.</a:t>
            </a:r>
            <a:endParaRPr lang="en-IE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4598462" y="1484784"/>
            <a:ext cx="3744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Focus Group:</a:t>
            </a:r>
            <a:endParaRPr lang="en-GB" dirty="0"/>
          </a:p>
          <a:p>
            <a:r>
              <a:rPr lang="en-GB" dirty="0" smtClean="0"/>
              <a:t> We emailed relevant organizations, explaining our project to them and asking them if it was possible to set up a focus group. Friends of the Elderly allowed us to do this.</a:t>
            </a:r>
          </a:p>
          <a:p>
            <a:endParaRPr lang="en-GB" dirty="0"/>
          </a:p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598462" y="3595184"/>
            <a:ext cx="40324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Online Research: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After working with our stakeholders and focus group we started doing online research.</a:t>
            </a:r>
          </a:p>
          <a:p>
            <a:pPr marL="342900" indent="-342900">
              <a:buAutoNum type="arabicPeriod"/>
            </a:pPr>
            <a:r>
              <a:rPr lang="en-GB" dirty="0" smtClean="0"/>
              <a:t>We looked at the problems that were mentioned in our meetings and studied several literary reviews on them.</a:t>
            </a:r>
          </a:p>
          <a:p>
            <a:pPr marL="342900" indent="-342900">
              <a:buAutoNum type="arabicPeriod"/>
            </a:pPr>
            <a:r>
              <a:rPr lang="en-GB" dirty="0" smtClean="0"/>
              <a:t>We observed the statistics on the problems to see how common they actually were.</a:t>
            </a:r>
            <a:endParaRPr lang="en-IE" dirty="0"/>
          </a:p>
        </p:txBody>
      </p:sp>
      <p:pic>
        <p:nvPicPr>
          <p:cNvPr id="7" name="Picture 4" descr="Image result for focus 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757567" cy="14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ntervi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91" y="5698005"/>
            <a:ext cx="1060285" cy="10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riends of the elderl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70" l="286" r="100000">
                        <a14:foregroundMark x1="80143" y1="67686" x2="80143" y2="67686"/>
                        <a14:foregroundMark x1="91571" y1="70306" x2="91571" y2="70306"/>
                        <a14:foregroundMark x1="92000" y1="76856" x2="92000" y2="76856"/>
                        <a14:foregroundMark x1="97000" y1="84716" x2="97000" y2="84716"/>
                        <a14:foregroundMark x1="91143" y1="87336" x2="91143" y2="87336"/>
                        <a14:foregroundMark x1="70143" y1="83406" x2="70143" y2="83406"/>
                        <a14:foregroundMark x1="66714" y1="80786" x2="66714" y2="80786"/>
                        <a14:foregroundMark x1="62143" y1="79476" x2="62143" y2="79476"/>
                        <a14:foregroundMark x1="57000" y1="84716" x2="57000" y2="84716"/>
                        <a14:foregroundMark x1="55000" y1="76856" x2="55000" y2="76856"/>
                        <a14:foregroundMark x1="48571" y1="75546" x2="48571" y2="75546"/>
                        <a14:foregroundMark x1="42714" y1="72926" x2="42714" y2="72926"/>
                        <a14:foregroundMark x1="45714" y1="51092" x2="45714" y2="51092"/>
                        <a14:foregroundMark x1="48286" y1="44541" x2="48286" y2="44541"/>
                        <a14:foregroundMark x1="58286" y1="43231" x2="58286" y2="43231"/>
                        <a14:foregroundMark x1="61714" y1="44541" x2="61714" y2="44541"/>
                        <a14:foregroundMark x1="66714" y1="48472" x2="66714" y2="48472"/>
                        <a14:foregroundMark x1="73429" y1="16594" x2="73429" y2="16594"/>
                        <a14:foregroundMark x1="69286" y1="8734" x2="69286" y2="8734"/>
                        <a14:foregroundMark x1="62571" y1="10044" x2="62571" y2="10044"/>
                        <a14:foregroundMark x1="55429" y1="15284" x2="55429" y2="15284"/>
                        <a14:foregroundMark x1="49000" y1="12664" x2="49000" y2="12664"/>
                        <a14:foregroundMark x1="42714" y1="10044" x2="42714" y2="10044"/>
                        <a14:foregroundMark x1="53286" y1="8734" x2="53286" y2="8734"/>
                        <a14:foregroundMark x1="53714" y1="2183" x2="53714" y2="2183"/>
                        <a14:foregroundMark x1="84857" y1="65066" x2="84857" y2="6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2693072" cy="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paula\Desktop\thumbnail (6).pn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0" r="4938"/>
          <a:stretch/>
        </p:blipFill>
        <p:spPr bwMode="auto">
          <a:xfrm>
            <a:off x="1" y="3789040"/>
            <a:ext cx="9144000" cy="410445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533471" y="5373216"/>
            <a:ext cx="800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/>
              <a:t>" to create a device to prevent an elderly person from falling on the stairs in a simple, dignified and secure manner while still promoting physical activity"</a:t>
            </a:r>
            <a:endParaRPr lang="en-IE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27504" y="372600"/>
            <a:ext cx="341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oper Black" panose="0208090404030B020404" pitchFamily="18" charset="0"/>
              </a:rPr>
              <a:t>Problem Area</a:t>
            </a:r>
            <a:endParaRPr lang="en-IE" sz="3600" dirty="0">
              <a:latin typeface="Cooper Black" panose="0208090404030B020404" pitchFamily="18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1218455"/>
            <a:ext cx="8363272" cy="2260847"/>
          </a:xfrm>
          <a:prstGeom prst="rect">
            <a:avLst/>
          </a:prstGeom>
        </p:spPr>
        <p:txBody>
          <a:bodyPr>
            <a:noAutofit/>
          </a:bodyPr>
          <a:lstStyle>
            <a:lvl1pPr marL="342833" indent="-342833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4" indent="-285694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6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6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9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0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17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28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38" indent="-228555" algn="l" defTabSz="91422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The main problem area identified was falling on the stairs due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Rushing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Improper foot placement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Falling out of rhythm </a:t>
            </a:r>
            <a:endParaRPr lang="en-IE" sz="2000" dirty="0"/>
          </a:p>
        </p:txBody>
      </p:sp>
      <p:pic>
        <p:nvPicPr>
          <p:cNvPr id="9" name="Picture 2" descr="Image result for old person on sta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85" y="1700808"/>
            <a:ext cx="3636291" cy="15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2961115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Current</a:t>
            </a:r>
            <a:r>
              <a:rPr lang="en-GB" sz="2400" dirty="0"/>
              <a:t> </a:t>
            </a:r>
            <a:r>
              <a:rPr lang="en-GB" sz="2400" dirty="0" smtClean="0"/>
              <a:t>solutions were described as:</a:t>
            </a:r>
          </a:p>
          <a:p>
            <a:pPr marL="800010" lvl="1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Bulky, slow and requiring no muscular input</a:t>
            </a:r>
            <a:endParaRPr lang="en-GB" sz="2000" dirty="0"/>
          </a:p>
          <a:p>
            <a:pPr lvl="1" algn="ctr"/>
            <a:r>
              <a:rPr lang="en-GB" sz="2000" dirty="0" smtClean="0"/>
              <a:t>or</a:t>
            </a:r>
            <a:endParaRPr lang="en-GB" sz="2000" dirty="0"/>
          </a:p>
          <a:p>
            <a:pPr marL="800010" lvl="1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Relied too the user’s upper body strength, whist providing little support</a:t>
            </a:r>
            <a:endParaRPr lang="en-IE" sz="2000" dirty="0"/>
          </a:p>
          <a:p>
            <a:endParaRPr lang="en-GB" dirty="0" smtClean="0"/>
          </a:p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533471" y="4769991"/>
            <a:ext cx="266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Mission Statement: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425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aula\Desktop\17101776_1883068825304562_167848020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/>
        </p:blipFill>
        <p:spPr bwMode="auto">
          <a:xfrm>
            <a:off x="899592" y="1196752"/>
            <a:ext cx="7325793" cy="55311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7504" y="372600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oper Black" panose="0208090404030B020404" pitchFamily="18" charset="0"/>
              </a:rPr>
              <a:t>Our Design</a:t>
            </a:r>
            <a:endParaRPr lang="en-IE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21753" r="37853" b="19508"/>
          <a:stretch/>
        </p:blipFill>
        <p:spPr>
          <a:xfrm>
            <a:off x="1978962" y="2693482"/>
            <a:ext cx="4249222" cy="414026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85807" l="13324" r="62738">
                        <a14:backgroundMark x1="37335" y1="69792" x2="37335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26679" r="31719" b="14171"/>
          <a:stretch/>
        </p:blipFill>
        <p:spPr bwMode="auto">
          <a:xfrm>
            <a:off x="2339752" y="-322166"/>
            <a:ext cx="5229869" cy="319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23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oper Black" panose="0208090404030B020404" pitchFamily="18" charset="0"/>
              </a:rPr>
              <a:t>Features and Benefits</a:t>
            </a:r>
            <a:endParaRPr lang="en-IE" sz="3600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791" y="1277808"/>
            <a:ext cx="5472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Paces with the user using </a:t>
            </a:r>
            <a:r>
              <a:rPr lang="en-IE" dirty="0" err="1" smtClean="0"/>
              <a:t>ultrasonics</a:t>
            </a:r>
            <a:endParaRPr lang="en-IE" dirty="0" smtClean="0"/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Adjusts height for going up and down stairs with horizontal flipping mechanism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Unique bar deign allows the user to rest on their entire forearms and hold two vertical handles, which is a more natural position, reliving stress from the user’s </a:t>
            </a:r>
            <a:r>
              <a:rPr lang="en-IE" dirty="0" smtClean="0"/>
              <a:t>grip. A hook also allows for </a:t>
            </a:r>
            <a:r>
              <a:rPr lang="en-IE" smtClean="0"/>
              <a:t>easy carrying.</a:t>
            </a:r>
            <a:endParaRPr lang="en-IE" dirty="0" smtClean="0"/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Folds vertically out of the way when not in use, allowing for easy access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Built in fall detection stops movement in the event of a fall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Padding on the bar provides comfort and cushioning</a:t>
            </a:r>
          </a:p>
          <a:p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Promotes muscle usage and encourages daily exercise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3" descr="C:\Users\paula\Desktop\17101433_1883068145304630_1995388181_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24"/>
          <a:stretch/>
        </p:blipFill>
        <p:spPr bwMode="auto">
          <a:xfrm>
            <a:off x="-14380" y="4517791"/>
            <a:ext cx="1994092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Users\paula\Desktop\3B8 Submission\Photos\17142473_1884023735209071_313267336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01" y="2780827"/>
            <a:ext cx="1934521" cy="20913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paula\Desktop\17105805_1604279042921292_1862082281_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8613" r="17767" b="22630"/>
          <a:stretch/>
        </p:blipFill>
        <p:spPr bwMode="auto">
          <a:xfrm>
            <a:off x="7091758" y="968755"/>
            <a:ext cx="1843621" cy="16510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ula\Desktop\17194101_1400522569970936_580581598_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 b="41095"/>
          <a:stretch/>
        </p:blipFill>
        <p:spPr bwMode="auto">
          <a:xfrm>
            <a:off x="7149324" y="4985615"/>
            <a:ext cx="1877477" cy="1548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74" y="1429814"/>
            <a:ext cx="2009936" cy="267991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6246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372600"/>
            <a:ext cx="422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ooper Black" panose="0208090404030B020404" pitchFamily="18" charset="0"/>
              </a:rPr>
              <a:t>Functional Video</a:t>
            </a:r>
            <a:endParaRPr lang="en-IE" sz="3600" dirty="0">
              <a:latin typeface="Cooper Black" panose="0208090404030B020404" pitchFamily="18" charset="0"/>
            </a:endParaRPr>
          </a:p>
        </p:txBody>
      </p:sp>
      <p:pic>
        <p:nvPicPr>
          <p:cNvPr id="4" name="video-1488758606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1187624" y="1340768"/>
            <a:ext cx="7263416" cy="41764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95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paula\Desktop\17101776_1883068825304562_1678480202_n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50"/>
          <a:stretch/>
        </p:blipFill>
        <p:spPr bwMode="auto">
          <a:xfrm>
            <a:off x="356540" y="188640"/>
            <a:ext cx="8366393" cy="68656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151" y="980728"/>
            <a:ext cx="5058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Thanks for listening! </a:t>
            </a:r>
            <a:endParaRPr lang="en-IE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0497" y="1916832"/>
            <a:ext cx="3979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Any Questions???</a:t>
            </a:r>
            <a:endParaRPr lang="en-IE" sz="4000" b="1" dirty="0"/>
          </a:p>
        </p:txBody>
      </p:sp>
      <p:pic>
        <p:nvPicPr>
          <p:cNvPr id="5" name="Picture 2" descr="C:\Users\paula\Desktop\thumbna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5" y="4567057"/>
            <a:ext cx="2315944" cy="22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341</Words>
  <Application>Microsoft Office PowerPoint</Application>
  <PresentationFormat>On-screen Show (4:3)</PresentationFormat>
  <Paragraphs>51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Arial</vt:lpstr>
      <vt:lpstr>Baskerville Old Face</vt:lpstr>
      <vt:lpstr>Calibri</vt:lpstr>
      <vt:lpstr>Castellar</vt:lpstr>
      <vt:lpstr>Cooper Black</vt:lpstr>
      <vt:lpstr>Rage Italic</vt:lpstr>
      <vt:lpstr>Wingdings</vt:lpstr>
      <vt:lpstr>Office Theme</vt:lpstr>
      <vt:lpstr>Step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</dc:creator>
  <cp:lastModifiedBy>Administrator</cp:lastModifiedBy>
  <cp:revision>47</cp:revision>
  <dcterms:created xsi:type="dcterms:W3CDTF">2017-03-03T23:38:45Z</dcterms:created>
  <dcterms:modified xsi:type="dcterms:W3CDTF">2017-03-06T11:44:37Z</dcterms:modified>
</cp:coreProperties>
</file>